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7" r:id="rId5"/>
    <p:sldId id="268" r:id="rId6"/>
    <p:sldId id="269" r:id="rId7"/>
    <p:sldId id="285" r:id="rId8"/>
    <p:sldId id="287" r:id="rId9"/>
    <p:sldId id="281" r:id="rId10"/>
    <p:sldId id="304" r:id="rId11"/>
    <p:sldId id="300" r:id="rId12"/>
    <p:sldId id="298" r:id="rId13"/>
    <p:sldId id="301" r:id="rId14"/>
    <p:sldId id="297" r:id="rId15"/>
    <p:sldId id="302" r:id="rId16"/>
    <p:sldId id="303" r:id="rId17"/>
    <p:sldId id="291" r:id="rId18"/>
    <p:sldId id="293" r:id="rId19"/>
    <p:sldId id="286" r:id="rId20"/>
    <p:sldId id="294" r:id="rId21"/>
    <p:sldId id="295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yi Liu" initials="CL" lastIdx="2" clrIdx="0">
    <p:extLst>
      <p:ext uri="{19B8F6BF-5375-455C-9EA6-DF929625EA0E}">
        <p15:presenceInfo xmlns:p15="http://schemas.microsoft.com/office/powerpoint/2012/main" userId="S::cliu241@uottawa.ca::1ca64ab0-5ffb-4df7-8a78-01d25b3c8c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BF2"/>
    <a:srgbClr val="334CF2"/>
    <a:srgbClr val="049ADB"/>
    <a:srgbClr val="F38A00"/>
    <a:srgbClr val="009D93"/>
    <a:srgbClr val="2F1A45"/>
    <a:srgbClr val="3B3734"/>
    <a:srgbClr val="D1B400"/>
    <a:srgbClr val="ACA39A"/>
    <a:srgbClr val="8F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81156" autoAdjust="0"/>
  </p:normalViewPr>
  <p:slideViewPr>
    <p:cSldViewPr snapToGrid="0">
      <p:cViewPr varScale="1">
        <p:scale>
          <a:sx n="69" d="100"/>
          <a:sy n="69" d="100"/>
        </p:scale>
        <p:origin x="1901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1BB15-DE40-F842-8059-510BF077C15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42AD-E810-5C4F-BBB9-F00611DA0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1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0BA96726-B0E5-5C4D-84CE-D535101983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1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PAGE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COUVERTURE (option 1)</a:t>
            </a:r>
            <a:b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ÉBAUCHE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(DOCUMENT NON FINALISÉ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)</a:t>
            </a:r>
            <a:b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b="1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À</a:t>
            </a:r>
            <a:r>
              <a:rPr lang="en-US" sz="1200" b="1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lire </a:t>
            </a:r>
            <a:r>
              <a:rPr lang="en-US" sz="1200" b="1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avant</a:t>
            </a:r>
            <a:r>
              <a:rPr lang="en-US" sz="1200" b="1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d’utiliser</a:t>
            </a:r>
            <a:r>
              <a:rPr lang="en-US" sz="1200" b="1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le </a:t>
            </a:r>
            <a:r>
              <a:rPr lang="en-US" sz="1200" b="1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gabarit</a:t>
            </a:r>
            <a:endParaRPr lang="en-US" sz="1200" b="1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NOTE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: Les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éléments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du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gabarit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suivants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ne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peuvent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être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modifiés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:</a:t>
            </a:r>
            <a:b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•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Entête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organisationnelle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grenat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Université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d’Ottawa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| University of Ottawa)</a:t>
            </a:r>
            <a:b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• Pied de page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organisationnel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comprenant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la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bande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grise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et violet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foncé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ainsi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que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le logo,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à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l’exception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l’adresse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Web qui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peut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être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modifiée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en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suivant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les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étapes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suivantes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: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dans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le document PowerPoint,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cliquez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sur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l’onglet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View,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puis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sélectionnez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Slide Master. Sur le menu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d’affichage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à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gauche),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sélectionnez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la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troisième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diapositive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et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inscrivez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la nouvelle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adresse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sur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baseline="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celle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-ci. </a:t>
            </a: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COVER PAGE (option 1)</a:t>
            </a: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DRAFT ONLY (FI</a:t>
            </a:r>
            <a:r>
              <a:rPr lang="en-US" sz="1200" kern="1200" baseline="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LE NOT FINAL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)</a:t>
            </a:r>
            <a:b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</a:br>
            <a:r>
              <a:rPr lang="en-US" sz="1200" b="1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Read before using template</a:t>
            </a:r>
            <a:endParaRPr lang="en-US" sz="1200" b="1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NOTE: The following elements of the template should remain untouched and cannot be modified:</a:t>
            </a: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• Corporate (</a:t>
            </a:r>
            <a:r>
              <a:rPr lang="en-US" sz="1200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Université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d'Ottawa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| University of Ottawa) garnet header</a:t>
            </a:r>
          </a:p>
          <a:p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• Corporate </a:t>
            </a:r>
            <a:r>
              <a:rPr lang="en-US" sz="1200" kern="1200" err="1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uOttawa</a:t>
            </a:r>
            <a:r>
              <a:rPr lang="en-US" sz="1200" kern="1200">
                <a:solidFill>
                  <a:schemeClr val="tx1"/>
                </a:solidFill>
                <a:latin typeface="Times" pitchFamily="-110" charset="0"/>
                <a:ea typeface="ＭＳ Ｐゴシック" charset="0"/>
                <a:cs typeface="ＭＳ Ｐゴシック" charset="0"/>
              </a:rPr>
              <a:t> footer including the grey/dark purple stripe and logo, with the exception of the URL which can be customized to a specific URL by following these simple steps: On the PowerPoint View tab, in the Master Views group, select Slide Master. Select the third slide on the left side panel, and type in the desired URL on the slide. 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68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 min </a:t>
            </a:r>
            <a:r>
              <a:rPr lang="en-CA" dirty="0" err="1"/>
              <a:t>ish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7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Good distance measurement between both vision based methods compared to lidar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13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Distance measurement is good but starts to deviate when the </a:t>
            </a:r>
            <a:r>
              <a:rPr lang="en-CA" dirty="0" err="1"/>
              <a:t>wafflebot</a:t>
            </a:r>
            <a:r>
              <a:rPr lang="en-CA" dirty="0"/>
              <a:t> starts moving to catch up to the </a:t>
            </a:r>
            <a:r>
              <a:rPr lang="en-CA" dirty="0" err="1"/>
              <a:t>burgerbot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Error is less when </a:t>
            </a:r>
            <a:r>
              <a:rPr lang="en-CA" dirty="0" err="1"/>
              <a:t>wafflebot</a:t>
            </a:r>
            <a:r>
              <a:rPr lang="en-CA" dirty="0"/>
              <a:t> is stationary, which occurs when it is rotating to orient itself to face the </a:t>
            </a:r>
            <a:r>
              <a:rPr lang="en-CA" dirty="0" err="1"/>
              <a:t>burgerbot</a:t>
            </a:r>
            <a:endParaRPr lang="en-CA" dirty="0"/>
          </a:p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6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 sz="1200" kern="1200" baseline="0">
              <a:solidFill>
                <a:schemeClr val="tx1"/>
              </a:solidFill>
              <a:latin typeface="Times" pitchFamily="-110" charset="0"/>
              <a:ea typeface="ＭＳ Ｐゴシック" charset="0"/>
              <a:cs typeface="ＭＳ Ｐゴシック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7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 min, </a:t>
            </a:r>
          </a:p>
          <a:p>
            <a:r>
              <a:rPr lang="en-CA" dirty="0"/>
              <a:t>Go over 4 step process of vision based distance estimation</a:t>
            </a:r>
          </a:p>
          <a:p>
            <a:r>
              <a:rPr lang="en-CA" dirty="0"/>
              <a:t>Step 1 – object (a red </a:t>
            </a:r>
            <a:r>
              <a:rPr lang="en-CA" dirty="0" err="1"/>
              <a:t>burgerbot</a:t>
            </a:r>
            <a:r>
              <a:rPr lang="en-CA" dirty="0"/>
              <a:t>) is observed, detected and tracked from 2 cameras, one overhead on a quadcopter, and one mounted on a </a:t>
            </a:r>
            <a:r>
              <a:rPr lang="en-CA" dirty="0" err="1"/>
              <a:t>wafflebot</a:t>
            </a:r>
            <a:r>
              <a:rPr lang="en-CA" dirty="0"/>
              <a:t>.</a:t>
            </a:r>
          </a:p>
          <a:p>
            <a:r>
              <a:rPr lang="en-CA" dirty="0"/>
              <a:t>Step 2 - the direction to the object from both observers is estimated as a unit vector by using the pixel coordinates of detected object</a:t>
            </a:r>
          </a:p>
          <a:p>
            <a:r>
              <a:rPr lang="en-CA" dirty="0"/>
              <a:t>Step 3 – with the positions of observers known and direction (unit vector) to object known, the position of the object can be calculated</a:t>
            </a:r>
          </a:p>
          <a:p>
            <a:r>
              <a:rPr lang="en-CA" dirty="0"/>
              <a:t>Step 4 – the distance from the observers to the object is the difference between their positions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7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Object detection and feature matching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Quadcopter camera detected groups of black pixels and red pixels</a:t>
            </a:r>
          </a:p>
          <a:p>
            <a:pPr lvl="1"/>
            <a:r>
              <a:rPr lang="en-US" dirty="0"/>
              <a:t>Center of black pixels is </a:t>
            </a:r>
            <a:r>
              <a:rPr lang="en-US" dirty="0" err="1"/>
              <a:t>wafflebot</a:t>
            </a:r>
            <a:r>
              <a:rPr lang="en-US" dirty="0"/>
              <a:t>. Red pixel closet to center of black pixels is </a:t>
            </a:r>
            <a:r>
              <a:rPr lang="en-US" dirty="0" err="1"/>
              <a:t>burgerbot</a:t>
            </a:r>
            <a:endParaRPr lang="en-US" dirty="0"/>
          </a:p>
          <a:p>
            <a:pPr lvl="1"/>
            <a:r>
              <a:rPr lang="en-US" dirty="0" err="1"/>
              <a:t>Wafflebot</a:t>
            </a:r>
            <a:r>
              <a:rPr lang="en-US" dirty="0"/>
              <a:t> camera detected red pixels. Center of red pixels is </a:t>
            </a:r>
            <a:r>
              <a:rPr lang="en-US" dirty="0" err="1"/>
              <a:t>burgerbot</a:t>
            </a:r>
            <a:r>
              <a:rPr lang="en-US" dirty="0"/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0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 min 30 </a:t>
            </a:r>
            <a:r>
              <a:rPr lang="en-CA" dirty="0" err="1"/>
              <a:t>ish</a:t>
            </a:r>
            <a:r>
              <a:rPr lang="en-CA" dirty="0"/>
              <a:t> </a:t>
            </a:r>
            <a:r>
              <a:rPr lang="en-CA" dirty="0" err="1"/>
              <a:t>ish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42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 min </a:t>
            </a:r>
            <a:r>
              <a:rPr lang="en-CA" dirty="0" err="1"/>
              <a:t>ish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5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 min </a:t>
            </a:r>
            <a:r>
              <a:rPr lang="en-CA" dirty="0" err="1"/>
              <a:t>ish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96726-B0E5-5C4D-84CE-D5351019831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4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6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7" name="Picture 6" descr="uOttawa_HOR_WG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029200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029200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69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6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7" name="Picture 6" descr="uOttawa_HOR_WG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91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2750" y="692696"/>
            <a:ext cx="7774632" cy="864096"/>
          </a:xfrm>
        </p:spPr>
        <p:txBody>
          <a:bodyPr/>
          <a:lstStyle/>
          <a:p>
            <a:endParaRPr lang="en-US" b="1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7772400" cy="3753544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Picture 1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8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9" name="Picture 18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45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2811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8092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4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9" name="Picture 8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4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5" name="Picture 14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5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0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1" name="Picture 10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11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9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0" name="Picture 9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43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title</a:t>
            </a:r>
            <a:r>
              <a:rPr lang="fr-CA"/>
              <a:t>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0466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text</a:t>
            </a:r>
            <a:r>
              <a:rPr lang="fr-CA"/>
              <a:t> styles</a:t>
            </a:r>
          </a:p>
          <a:p>
            <a:pPr lvl="1"/>
            <a:r>
              <a:rPr lang="fr-CA"/>
              <a:t>Second </a:t>
            </a:r>
            <a:r>
              <a:rPr lang="fr-CA" err="1"/>
              <a:t>level</a:t>
            </a:r>
            <a:endParaRPr lang="fr-CA"/>
          </a:p>
          <a:p>
            <a:pPr lvl="2"/>
            <a:r>
              <a:rPr lang="fr-CA" err="1"/>
              <a:t>Third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3"/>
            <a:r>
              <a:rPr lang="fr-CA" err="1"/>
              <a:t>Fourth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4"/>
            <a:r>
              <a:rPr lang="fr-CA" err="1"/>
              <a:t>Fifth</a:t>
            </a:r>
            <a:r>
              <a:rPr lang="fr-CA"/>
              <a:t> </a:t>
            </a:r>
            <a:r>
              <a:rPr lang="fr-CA" err="1"/>
              <a:t>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281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2750" y="692696"/>
            <a:ext cx="7774632" cy="864096"/>
          </a:xfrm>
        </p:spPr>
        <p:txBody>
          <a:bodyPr/>
          <a:lstStyle/>
          <a:p>
            <a:endParaRPr lang="en-US" b="1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7772400" cy="3753544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Picture 1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8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9" name="Picture 18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45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302422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5363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CA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6916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5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029200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029200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4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7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6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281117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80930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6" name="Picture 5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1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2" name="Picture 11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3886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pic>
        <p:nvPicPr>
          <p:cNvPr id="9" name="Picture 8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4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5" name="Picture 14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pic>
        <p:nvPicPr>
          <p:cNvPr id="5" name="Picture 4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0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1" name="Picture 10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1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9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0" name="Picture 9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4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04664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title</a:t>
            </a:r>
            <a:r>
              <a:rPr lang="fr-CA"/>
              <a:t>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04666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Master </a:t>
            </a:r>
            <a:r>
              <a:rPr lang="fr-CA" err="1"/>
              <a:t>text</a:t>
            </a:r>
            <a:r>
              <a:rPr lang="fr-CA"/>
              <a:t> styles</a:t>
            </a:r>
          </a:p>
          <a:p>
            <a:pPr lvl="1"/>
            <a:r>
              <a:rPr lang="fr-CA"/>
              <a:t>Second </a:t>
            </a:r>
            <a:r>
              <a:rPr lang="fr-CA" err="1"/>
              <a:t>level</a:t>
            </a:r>
            <a:endParaRPr lang="fr-CA"/>
          </a:p>
          <a:p>
            <a:pPr lvl="2"/>
            <a:r>
              <a:rPr lang="fr-CA" err="1"/>
              <a:t>Third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3"/>
            <a:r>
              <a:rPr lang="fr-CA" err="1"/>
              <a:t>Fourth</a:t>
            </a:r>
            <a:r>
              <a:rPr lang="fr-CA"/>
              <a:t> </a:t>
            </a:r>
            <a:r>
              <a:rPr lang="fr-CA" err="1"/>
              <a:t>level</a:t>
            </a:r>
            <a:endParaRPr lang="fr-CA"/>
          </a:p>
          <a:p>
            <a:pPr lvl="4"/>
            <a:r>
              <a:rPr lang="fr-CA" err="1"/>
              <a:t>Fifth</a:t>
            </a:r>
            <a:r>
              <a:rPr lang="fr-CA"/>
              <a:t> </a:t>
            </a:r>
            <a:r>
              <a:rPr lang="fr-CA" err="1"/>
              <a:t>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72818"/>
            <a:ext cx="3008313" cy="4691063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302422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7"/>
            <a:ext cx="5486400" cy="353630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fr-CA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69160"/>
            <a:ext cx="5486400" cy="804862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pic>
        <p:nvPicPr>
          <p:cNvPr id="7" name="Picture 6" descr="to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66"/>
            <a:ext cx="9144002" cy="38430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5768216"/>
            <a:ext cx="9144000" cy="8867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 </a:t>
            </a:r>
          </a:p>
        </p:txBody>
      </p:sp>
      <p:sp>
        <p:nvSpPr>
          <p:cNvPr id="12" name="Footer Placeholder 6"/>
          <p:cNvSpPr txBox="1">
            <a:spLocks noChangeArrowheads="1"/>
          </p:cNvSpPr>
          <p:nvPr userDrawn="1"/>
        </p:nvSpPr>
        <p:spPr bwMode="auto">
          <a:xfrm>
            <a:off x="179512" y="6152115"/>
            <a:ext cx="453650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A69C95"/>
                </a:solidFill>
                <a:latin typeface="Verdana" charset="0"/>
                <a:ea typeface="ＭＳ Ｐゴシック" charset="0"/>
                <a:cs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err="1">
                <a:solidFill>
                  <a:srgbClr val="A69C95"/>
                </a:solidFill>
              </a:rPr>
              <a:t>uOttawa.ca</a:t>
            </a:r>
            <a:endParaRPr lang="en-US">
              <a:solidFill>
                <a:srgbClr val="A69C95"/>
              </a:solidFill>
            </a:endParaRPr>
          </a:p>
        </p:txBody>
      </p:sp>
      <p:pic>
        <p:nvPicPr>
          <p:cNvPr id="13" name="Picture 12" descr="uOttawa_HOR_WG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68" y="5947834"/>
            <a:ext cx="1697566" cy="454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9" y="6650864"/>
            <a:ext cx="9171460" cy="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</a:t>
            </a:r>
            <a:r>
              <a:rPr lang="fr-CA" err="1"/>
              <a:t>title</a:t>
            </a:r>
            <a:r>
              <a:rPr lang="fr-CA"/>
              <a:t> </a:t>
            </a:r>
            <a:r>
              <a:rPr lang="fr-CA" err="1"/>
              <a:t>here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</a:t>
            </a:r>
            <a:r>
              <a:rPr lang="fr-CA" err="1"/>
              <a:t>add</a:t>
            </a:r>
            <a:r>
              <a:rPr lang="fr-CA"/>
              <a:t> content </a:t>
            </a:r>
            <a:r>
              <a:rPr lang="fr-CA" err="1"/>
              <a:t>here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Verdana"/>
          <a:ea typeface="ＭＳ Ｐゴシック" charset="0"/>
          <a:cs typeface="Verdan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Verdana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990000"/>
          </a:solidFill>
          <a:latin typeface="Arial Black" pitchFamily="-11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Verdana"/>
          <a:ea typeface="ＭＳ Ｐゴシック" charset="0"/>
          <a:cs typeface="Verdan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hyperlink" Target="mailto:abudi097@uottawa.ca" TargetMode="External"/><Relationship Id="rId4" Type="http://schemas.openxmlformats.org/officeDocument/2006/relationships/hyperlink" Target="mailto:mfala097@uottawa.c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0120RLIMG_0019_RETOUCH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4093"/>
          <a:stretch/>
        </p:blipFill>
        <p:spPr>
          <a:xfrm>
            <a:off x="0" y="-74135"/>
            <a:ext cx="9144000" cy="66484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1763688" y="2852936"/>
            <a:ext cx="7380312" cy="122413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763688" y="4158080"/>
            <a:ext cx="7398312" cy="79832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1842197" y="2852936"/>
            <a:ext cx="7194299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990000"/>
                </a:solidFill>
                <a:latin typeface="Verdana"/>
                <a:ea typeface="ＭＳ Ｐゴシック" charset="0"/>
                <a:cs typeface="Verdan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Verdana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990000"/>
                </a:solidFill>
                <a:latin typeface="Arial Black" pitchFamily="-110" charset="0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ELG 5163 – Machine Vision </a:t>
            </a:r>
          </a:p>
          <a:p>
            <a:r>
              <a:rPr lang="en-US" sz="240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Project Presentation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 bwMode="auto">
          <a:xfrm>
            <a:off x="1842198" y="3573016"/>
            <a:ext cx="7194297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ea typeface="Verdana"/>
              </a:rPr>
              <a:t>Inter-vehicle distance estimation using displaced stereoscopic vision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 bwMode="auto">
          <a:xfrm>
            <a:off x="1872208" y="4158080"/>
            <a:ext cx="7164288" cy="79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charset="0"/>
                <a:cs typeface="Verdan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/>
                <a:ea typeface="ＭＳ Ｐゴシック" pitchFamily="-110" charset="-128"/>
                <a:cs typeface="Verdan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Presented by: Alfa Budiman, Mathieu Falardeau</a:t>
            </a:r>
            <a:br>
              <a:rPr lang="en-US" sz="1600" dirty="0">
                <a:latin typeface="Arial"/>
                <a:ea typeface="ＭＳ Ｐゴシック"/>
                <a:cs typeface="Arial"/>
              </a:rPr>
            </a:br>
            <a:r>
              <a:rPr lang="en-US" sz="160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Date: 31/03/2022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688352" y="2852936"/>
            <a:ext cx="78511" cy="1224136"/>
          </a:xfrm>
          <a:prstGeom prst="rect">
            <a:avLst/>
          </a:prstGeom>
          <a:solidFill>
            <a:srgbClr val="009D9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A69C95"/>
              </a:solidFill>
              <a:effectLst/>
              <a:latin typeface="Times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688353" y="4158080"/>
            <a:ext cx="78510" cy="780320"/>
          </a:xfrm>
          <a:prstGeom prst="rect">
            <a:avLst/>
          </a:prstGeom>
          <a:solidFill>
            <a:srgbClr val="009D9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rgbClr val="A69C95"/>
                </a:solidFill>
                <a:effectLst/>
                <a:latin typeface="Times" pitchFamily="-110" charset="0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3729" y="-1866"/>
            <a:ext cx="9172670" cy="6866730"/>
            <a:chOff x="-13729" y="-1866"/>
            <a:chExt cx="9172670" cy="6866730"/>
          </a:xfrm>
        </p:grpSpPr>
        <p:sp>
          <p:nvSpPr>
            <p:cNvPr id="8" name="Rectangle 7"/>
            <p:cNvSpPr/>
            <p:nvPr/>
          </p:nvSpPr>
          <p:spPr bwMode="auto">
            <a:xfrm>
              <a:off x="-6643" y="5704704"/>
              <a:ext cx="9165584" cy="95022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-110" charset="0"/>
                </a:rPr>
                <a:t> </a:t>
              </a:r>
            </a:p>
          </p:txBody>
        </p:sp>
        <p:pic>
          <p:nvPicPr>
            <p:cNvPr id="16" name="Picture 15" descr="uOttawa_HOR_WHIT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600" y="5949280"/>
              <a:ext cx="1693389" cy="452922"/>
            </a:xfrm>
            <a:prstGeom prst="rect">
              <a:avLst/>
            </a:prstGeom>
          </p:spPr>
        </p:pic>
        <p:pic>
          <p:nvPicPr>
            <p:cNvPr id="14" name="Picture 13" descr="to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866"/>
              <a:ext cx="9144002" cy="384305"/>
            </a:xfrm>
            <a:prstGeom prst="rect">
              <a:avLst/>
            </a:prstGeom>
          </p:spPr>
        </p:pic>
        <p:sp>
          <p:nvSpPr>
            <p:cNvPr id="17" name="Footer Placeholder 6"/>
            <p:cNvSpPr txBox="1">
              <a:spLocks noChangeArrowheads="1"/>
            </p:cNvSpPr>
            <p:nvPr/>
          </p:nvSpPr>
          <p:spPr bwMode="auto">
            <a:xfrm>
              <a:off x="179512" y="6152115"/>
              <a:ext cx="4536504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rgbClr val="A69C95"/>
                  </a:solidFill>
                  <a:latin typeface="Verdana" charset="0"/>
                  <a:ea typeface="ＭＳ Ｐゴシック" charset="0"/>
                  <a:cs typeface="Verdana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/>
              <a:r>
                <a:rPr lang="en-US" err="1">
                  <a:solidFill>
                    <a:schemeClr val="bg1"/>
                  </a:solidFill>
                </a:rPr>
                <a:t>uOttawa.ca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29" y="6650864"/>
              <a:ext cx="9171460" cy="214000"/>
            </a:xfrm>
            <a:prstGeom prst="rect">
              <a:avLst/>
            </a:prstGeom>
          </p:spPr>
        </p:pic>
        <p:sp>
          <p:nvSpPr>
            <p:cNvPr id="20" name="Footer Placeholder 6"/>
            <p:cNvSpPr txBox="1">
              <a:spLocks noChangeArrowheads="1"/>
            </p:cNvSpPr>
            <p:nvPr/>
          </p:nvSpPr>
          <p:spPr bwMode="auto">
            <a:xfrm>
              <a:off x="179512" y="5753851"/>
              <a:ext cx="640871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rgbClr val="A69C95"/>
                  </a:solidFill>
                  <a:latin typeface="Verdana" charset="0"/>
                  <a:ea typeface="ＭＳ Ｐゴシック" charset="0"/>
                  <a:cs typeface="Verdana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l"/>
              <a:r>
                <a:rPr lang="en-US" sz="1450" dirty="0" err="1">
                  <a:solidFill>
                    <a:schemeClr val="bg1"/>
                  </a:solidFill>
                </a:rPr>
                <a:t>Faculté</a:t>
              </a:r>
              <a:r>
                <a:rPr lang="en-US" sz="1450" dirty="0">
                  <a:solidFill>
                    <a:schemeClr val="bg1"/>
                  </a:solidFill>
                </a:rPr>
                <a:t> de g</a:t>
              </a:r>
              <a:r>
                <a:rPr lang="en-CA" sz="1450" dirty="0">
                  <a:solidFill>
                    <a:schemeClr val="bg1"/>
                  </a:solidFill>
                </a:rPr>
                <a:t>é</a:t>
              </a:r>
              <a:r>
                <a:rPr lang="en-US" sz="1450" dirty="0" err="1">
                  <a:solidFill>
                    <a:schemeClr val="bg1"/>
                  </a:solidFill>
                </a:rPr>
                <a:t>nie</a:t>
              </a:r>
              <a:r>
                <a:rPr lang="en-US" sz="1450" dirty="0">
                  <a:solidFill>
                    <a:schemeClr val="bg1"/>
                  </a:solidFill>
                </a:rPr>
                <a:t> |  Faculty of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560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935F6-64D3-4D1F-9A92-5ACF9DE37431}"/>
              </a:ext>
            </a:extLst>
          </p:cNvPr>
          <p:cNvSpPr txBox="1"/>
          <p:nvPr/>
        </p:nvSpPr>
        <p:spPr>
          <a:xfrm>
            <a:off x="5232719" y="1073323"/>
            <a:ext cx="3576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+mn-lt"/>
              </a:rPr>
              <a:t>Distance Calculator 2</a:t>
            </a:r>
          </a:p>
          <a:p>
            <a:endParaRPr lang="en-CA" sz="1600" dirty="0"/>
          </a:p>
          <a:p>
            <a:endParaRPr lang="en-CA" sz="1600" dirty="0"/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53867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Test 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DE5-A791-4957-B9AB-35F956686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721" y="1198880"/>
            <a:ext cx="7936683" cy="1468364"/>
          </a:xfrm>
        </p:spPr>
        <p:txBody>
          <a:bodyPr wrap="square" anchor="t">
            <a:noAutofit/>
          </a:bodyPr>
          <a:lstStyle/>
          <a:p>
            <a:r>
              <a:rPr lang="en-US" dirty="0" err="1"/>
              <a:t>Burgerbot</a:t>
            </a:r>
            <a:r>
              <a:rPr lang="en-US" dirty="0"/>
              <a:t> drove through 4 waypoints under observation from quadcopter and </a:t>
            </a:r>
            <a:r>
              <a:rPr lang="en-US" dirty="0" err="1"/>
              <a:t>wafflebot</a:t>
            </a:r>
            <a:r>
              <a:rPr lang="en-US" dirty="0"/>
              <a:t>.</a:t>
            </a:r>
          </a:p>
          <a:p>
            <a:r>
              <a:rPr lang="en-US" dirty="0"/>
              <a:t>Test 1 – stationary observer. Test 2 – leader / follower. Same </a:t>
            </a:r>
            <a:r>
              <a:rPr lang="en-US" dirty="0" err="1"/>
              <a:t>burgerbot</a:t>
            </a:r>
            <a:r>
              <a:rPr lang="en-US" dirty="0"/>
              <a:t> path in both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E77A9-7A68-4159-986C-2ACF6904A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2947744"/>
            <a:ext cx="54959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7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Test Drive - Stationary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  <p:pic>
        <p:nvPicPr>
          <p:cNvPr id="6" name="sationary_testdrive_speed">
            <a:hlinkClick r:id="" action="ppaction://media"/>
            <a:extLst>
              <a:ext uri="{FF2B5EF4-FFF2-40B4-BE49-F238E27FC236}">
                <a16:creationId xmlns:a16="http://schemas.microsoft.com/office/drawing/2014/main" id="{7A617686-4D39-4A27-930F-F224C27D7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060450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5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Test Drive – Leader Follower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  <p:pic>
        <p:nvPicPr>
          <p:cNvPr id="3" name="testdrive_cut_speed">
            <a:hlinkClick r:id="" action="ppaction://media"/>
            <a:extLst>
              <a:ext uri="{FF2B5EF4-FFF2-40B4-BE49-F238E27FC236}">
                <a16:creationId xmlns:a16="http://schemas.microsoft.com/office/drawing/2014/main" id="{0C546492-4909-4767-98B8-440A79DCB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" y="1080770"/>
            <a:ext cx="7850293" cy="44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DE5-A791-4957-B9AB-35F956686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524000"/>
            <a:ext cx="6487357" cy="3886200"/>
          </a:xfrm>
        </p:spPr>
        <p:txBody>
          <a:bodyPr wrap="square" anchor="t">
            <a:noAutofit/>
          </a:bodyPr>
          <a:lstStyle/>
          <a:p>
            <a:r>
              <a:rPr lang="en-US" dirty="0"/>
              <a:t>Stationary Test</a:t>
            </a:r>
          </a:p>
          <a:p>
            <a:pPr lvl="1"/>
            <a:r>
              <a:rPr lang="en-US" dirty="0"/>
              <a:t>Image of path here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EDB2E-1F08-41DC-8FE8-0E22FA00E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81124"/>
            <a:ext cx="7566168" cy="4459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911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DE5-A791-4957-B9AB-35F956686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524000"/>
            <a:ext cx="6487357" cy="3886200"/>
          </a:xfrm>
        </p:spPr>
        <p:txBody>
          <a:bodyPr wrap="square" anchor="t">
            <a:noAutofit/>
          </a:bodyPr>
          <a:lstStyle/>
          <a:p>
            <a:r>
              <a:rPr lang="en-US" dirty="0"/>
              <a:t>Leader / Follower Test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3A71E-B5C8-4DAF-AF5E-DB63FAF8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381125"/>
            <a:ext cx="7543801" cy="4459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06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D7B6-4D0C-4CFB-B778-FFD657C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50F58-729D-45C5-8BF4-C23E3DBA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Applications:</a:t>
            </a:r>
          </a:p>
          <a:p>
            <a:pPr lvl="1"/>
            <a:r>
              <a:rPr lang="en-US" dirty="0">
                <a:ea typeface="ＭＳ Ｐゴシック"/>
              </a:rPr>
              <a:t>Multi-robot path planning</a:t>
            </a:r>
          </a:p>
          <a:p>
            <a:pPr lvl="1"/>
            <a:r>
              <a:rPr lang="en-US" dirty="0">
                <a:ea typeface="ＭＳ Ｐゴシック"/>
              </a:rPr>
              <a:t>Leader follower with obstructing obstacles</a:t>
            </a:r>
          </a:p>
          <a:p>
            <a:pPr lvl="1"/>
            <a:r>
              <a:rPr lang="en-US" dirty="0">
                <a:ea typeface="ＭＳ Ｐゴシック"/>
              </a:rPr>
              <a:t>Distance measurement over uneven terrain (hills)</a:t>
            </a:r>
          </a:p>
          <a:p>
            <a:endParaRPr lang="en-US" dirty="0"/>
          </a:p>
          <a:p>
            <a:r>
              <a:rPr lang="en-US" dirty="0"/>
              <a:t>Further improvement</a:t>
            </a:r>
          </a:p>
          <a:p>
            <a:pPr lvl="1"/>
            <a:r>
              <a:rPr lang="en-US" dirty="0"/>
              <a:t>Improve robustness of object detection </a:t>
            </a:r>
          </a:p>
          <a:p>
            <a:pPr lvl="1"/>
            <a:r>
              <a:rPr lang="en-US" dirty="0"/>
              <a:t>Improve robustness of feature matching</a:t>
            </a:r>
          </a:p>
          <a:p>
            <a:pPr lvl="1"/>
            <a:r>
              <a:rPr lang="en-US" dirty="0"/>
              <a:t>Detection of different object types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D1DC-C752-4AC2-B8B2-0D64F7C4B38E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66359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D7B6-4D0C-4CFB-B778-FFD657C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50F58-729D-45C5-8BF4-C23E3DBA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 from a UGV and a UAV was combined to measure distance between a UGV and a moving object.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Effective for stationary UGV.</a:t>
            </a:r>
          </a:p>
          <a:p>
            <a:endParaRPr lang="en-US" dirty="0"/>
          </a:p>
          <a:p>
            <a:r>
              <a:rPr lang="en-US" dirty="0"/>
              <a:t>Requires further development on object detection and feature matching.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D1DC-C752-4AC2-B8B2-0D64F7C4B38E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1950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1973-07C6-44E7-84D6-06D4FF41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FA2D6-491F-494E-B37D-48CA8D6A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6B4CD-65F2-4C59-8E9E-555998B6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8498" y="-66650"/>
            <a:ext cx="6029325" cy="339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199A4-DBCD-4622-B3A8-1E19EFD5B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2847" y="3164311"/>
            <a:ext cx="8613387" cy="3985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B920C-C99F-4A05-9BB9-7B8B9E4E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376" y="561975"/>
            <a:ext cx="72009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3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3">
            <a:extLst>
              <a:ext uri="{FF2B5EF4-FFF2-40B4-BE49-F238E27FC236}">
                <a16:creationId xmlns:a16="http://schemas.microsoft.com/office/drawing/2014/main" id="{C71AD329-8C57-43FB-8599-BA9CB7389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93" r="13793"/>
          <a:stretch/>
        </p:blipFill>
        <p:spPr>
          <a:xfrm>
            <a:off x="5264698" y="1567590"/>
            <a:ext cx="2513757" cy="1941310"/>
          </a:xfr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4837D7-A5D7-400B-AA66-23873B20DC58}"/>
              </a:ext>
            </a:extLst>
          </p:cNvPr>
          <p:cNvSpPr txBox="1"/>
          <p:nvPr/>
        </p:nvSpPr>
        <p:spPr>
          <a:xfrm>
            <a:off x="4980776" y="3619071"/>
            <a:ext cx="30816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Mathieu Falardeau</a:t>
            </a:r>
            <a:b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b="1" dirty="0">
                <a:solidFill>
                  <a:srgbClr val="0C7BF2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mfala097@uottawa.ca</a:t>
            </a:r>
            <a:r>
              <a:rPr lang="en-US" sz="1200" b="1" dirty="0">
                <a:solidFill>
                  <a:srgbClr val="0C7BF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E4C67-05E4-4699-A3D4-18741EBB6E44}"/>
              </a:ext>
            </a:extLst>
          </p:cNvPr>
          <p:cNvSpPr txBox="1"/>
          <p:nvPr/>
        </p:nvSpPr>
        <p:spPr>
          <a:xfrm>
            <a:off x="1211928" y="3619071"/>
            <a:ext cx="21351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Alfa Budiman</a:t>
            </a:r>
            <a:b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b="1" dirty="0">
                <a:solidFill>
                  <a:srgbClr val="0C7BF2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abudi097@uottawa.ca</a:t>
            </a:r>
            <a:r>
              <a:rPr lang="en-US" sz="1200" b="1" dirty="0">
                <a:solidFill>
                  <a:srgbClr val="0C7BF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E8CBC-3EAD-4335-BA4B-273D20C10C82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 New Roman"/>
                <a:ea typeface="ＭＳ Ｐゴシック"/>
                <a:cs typeface="Times"/>
              </a:rPr>
              <a:t>1</a:t>
            </a:r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507262CB-99D1-4CD9-8E9F-5D251E535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73"/>
          <a:stretch/>
        </p:blipFill>
        <p:spPr bwMode="auto">
          <a:xfrm>
            <a:off x="1022637" y="1567590"/>
            <a:ext cx="2513756" cy="194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67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7E031-F2A4-4385-A6A4-6C04893B7377}"/>
              </a:ext>
            </a:extLst>
          </p:cNvPr>
          <p:cNvSpPr txBox="1"/>
          <p:nvPr/>
        </p:nvSpPr>
        <p:spPr>
          <a:xfrm>
            <a:off x="8645593" y="168752"/>
            <a:ext cx="3100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2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783EE2-BB16-453A-BCF5-16D0068A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379428"/>
            <a:ext cx="7774632" cy="864096"/>
          </a:xfrm>
        </p:spPr>
        <p:txBody>
          <a:bodyPr/>
          <a:lstStyle/>
          <a:p>
            <a:r>
              <a:rPr lang="en-US" dirty="0"/>
              <a:t>Aim</a:t>
            </a:r>
            <a:endParaRPr lang="fr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27C4BC-B0CE-450D-A8F5-8E229CF0D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801" y="1466891"/>
            <a:ext cx="7772400" cy="4434375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Present our ELG 5163 Machine vision term project and provide insight on a different approach to the traditional stereoscopic vision.  </a:t>
            </a:r>
          </a:p>
        </p:txBody>
      </p:sp>
    </p:spTree>
    <p:extLst>
      <p:ext uri="{BB962C8B-B14F-4D97-AF65-F5344CB8AC3E}">
        <p14:creationId xmlns:p14="http://schemas.microsoft.com/office/powerpoint/2010/main" val="154476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7E44-F004-44C3-B494-B145344E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379428"/>
            <a:ext cx="7774632" cy="864096"/>
          </a:xfrm>
        </p:spPr>
        <p:txBody>
          <a:bodyPr/>
          <a:lstStyle/>
          <a:p>
            <a:r>
              <a:rPr lang="en-US" dirty="0"/>
              <a:t>Outline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23E9-4C46-42E6-AD62-7C393A54A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801" y="1295216"/>
            <a:ext cx="7772400" cy="4606050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Problem Description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System Description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Methodology:</a:t>
            </a:r>
          </a:p>
          <a:p>
            <a:pPr lvl="1"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Object Detection</a:t>
            </a:r>
          </a:p>
          <a:p>
            <a:pPr lvl="1"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Direction Calculation</a:t>
            </a:r>
          </a:p>
          <a:p>
            <a:pPr lvl="1"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Distance Calculation #1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Distance Calculation #2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Test &amp; Results</a:t>
            </a:r>
          </a:p>
          <a:p>
            <a:pPr>
              <a:spcAft>
                <a:spcPts val="400"/>
              </a:spcAft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Discussion and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D0067-0D53-4FD8-8885-0256AF84732F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598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3B06-3BA9-47C0-83E1-520A10FD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CCAF-2C22-4244-AAF7-01C0924F4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5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DE5-A791-4957-B9AB-35F956686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524000"/>
            <a:ext cx="8072121" cy="3860800"/>
          </a:xfrm>
        </p:spPr>
        <p:txBody>
          <a:bodyPr wrap="square" anchor="t">
            <a:noAutofit/>
          </a:bodyPr>
          <a:lstStyle/>
          <a:p>
            <a:r>
              <a:rPr lang="en-US" sz="1800" dirty="0"/>
              <a:t>Object Detection and Feature Matching</a:t>
            </a:r>
          </a:p>
          <a:p>
            <a:pPr lvl="1"/>
            <a:r>
              <a:rPr lang="en-US" dirty="0"/>
              <a:t>Detect red pixels on </a:t>
            </a:r>
            <a:r>
              <a:rPr lang="en-US" dirty="0" err="1"/>
              <a:t>burgerbot</a:t>
            </a:r>
            <a:r>
              <a:rPr lang="en-US" dirty="0"/>
              <a:t> and black pixels on </a:t>
            </a:r>
            <a:r>
              <a:rPr lang="en-US" dirty="0" err="1"/>
              <a:t>wafflebot</a:t>
            </a:r>
            <a:endParaRPr lang="en-US" dirty="0"/>
          </a:p>
          <a:p>
            <a:r>
              <a:rPr lang="en-US" sz="1800" dirty="0"/>
              <a:t>Direction Calculation</a:t>
            </a:r>
          </a:p>
          <a:p>
            <a:pPr lvl="1"/>
            <a:r>
              <a:rPr lang="en-US" dirty="0"/>
              <a:t>Calculate relative direction from respective cameras</a:t>
            </a:r>
          </a:p>
          <a:p>
            <a:r>
              <a:rPr lang="en-US" sz="1800" dirty="0"/>
              <a:t>Position Calculation</a:t>
            </a:r>
          </a:p>
          <a:p>
            <a:pPr lvl="1"/>
            <a:r>
              <a:rPr lang="en-US" dirty="0"/>
              <a:t>Quadcopter and </a:t>
            </a:r>
            <a:r>
              <a:rPr lang="en-US" dirty="0" err="1"/>
              <a:t>wafflebot</a:t>
            </a:r>
            <a:r>
              <a:rPr lang="en-US" dirty="0"/>
              <a:t> positions are known</a:t>
            </a:r>
          </a:p>
          <a:p>
            <a:pPr lvl="1"/>
            <a:r>
              <a:rPr lang="en-US" dirty="0"/>
              <a:t>Relative directions to burger bot are known</a:t>
            </a:r>
          </a:p>
          <a:p>
            <a:pPr lvl="1"/>
            <a:r>
              <a:rPr lang="en-US" dirty="0"/>
              <a:t>Complete triangle to find position of </a:t>
            </a:r>
            <a:r>
              <a:rPr lang="en-US" dirty="0" err="1"/>
              <a:t>burgerbot</a:t>
            </a:r>
            <a:endParaRPr lang="en-US" dirty="0"/>
          </a:p>
          <a:p>
            <a:r>
              <a:rPr lang="en-US" sz="1800" dirty="0"/>
              <a:t>Distance Calculation</a:t>
            </a:r>
          </a:p>
          <a:p>
            <a:pPr lvl="1"/>
            <a:r>
              <a:rPr lang="en-US" dirty="0"/>
              <a:t>Difference between </a:t>
            </a:r>
            <a:r>
              <a:rPr lang="en-US" dirty="0" err="1"/>
              <a:t>wafflebot</a:t>
            </a:r>
            <a:r>
              <a:rPr lang="en-US" dirty="0"/>
              <a:t> and </a:t>
            </a:r>
            <a:r>
              <a:rPr lang="en-US" dirty="0" err="1"/>
              <a:t>burgerbot</a:t>
            </a:r>
            <a:r>
              <a:rPr lang="en-US" dirty="0"/>
              <a:t> positions</a:t>
            </a: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7152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2F109CF-11AE-4D82-8942-34726C566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8"/>
          <a:stretch/>
        </p:blipFill>
        <p:spPr>
          <a:xfrm>
            <a:off x="2648697" y="4450596"/>
            <a:ext cx="4412503" cy="1966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912989-B580-48D0-8DF2-2890C0439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0" t="3098" r="30811" b="34130"/>
          <a:stretch/>
        </p:blipFill>
        <p:spPr>
          <a:xfrm>
            <a:off x="632321" y="1295400"/>
            <a:ext cx="3064729" cy="29006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AB7936-2BBA-4190-B904-B45A7B03032D}"/>
              </a:ext>
            </a:extLst>
          </p:cNvPr>
          <p:cNvCxnSpPr>
            <a:cxnSpLocks/>
            <a:endCxn id="20" idx="1"/>
          </p:cNvCxnSpPr>
          <p:nvPr/>
        </p:nvCxnSpPr>
        <p:spPr bwMode="auto">
          <a:xfrm>
            <a:off x="2314869" y="1755151"/>
            <a:ext cx="3055636" cy="918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22CE77-8DA3-4D4B-934F-1876985B65D1}"/>
              </a:ext>
            </a:extLst>
          </p:cNvPr>
          <p:cNvCxnSpPr>
            <a:cxnSpLocks/>
          </p:cNvCxnSpPr>
          <p:nvPr/>
        </p:nvCxnSpPr>
        <p:spPr bwMode="auto">
          <a:xfrm>
            <a:off x="2082800" y="3667760"/>
            <a:ext cx="671039" cy="7828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4E4A20-5648-492E-81FD-3C59511BD77E}"/>
              </a:ext>
            </a:extLst>
          </p:cNvPr>
          <p:cNvSpPr txBox="1"/>
          <p:nvPr/>
        </p:nvSpPr>
        <p:spPr>
          <a:xfrm>
            <a:off x="5603203" y="1078440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latin typeface="Verdana" panose="020B0604030504040204" pitchFamily="34" charset="0"/>
                <a:ea typeface="Verdana" panose="020B0604030504040204" pitchFamily="34" charset="0"/>
              </a:rPr>
              <a:t>Quadcopter camera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61108-E852-45B3-BDDE-504C7F135F5E}"/>
              </a:ext>
            </a:extLst>
          </p:cNvPr>
          <p:cNvSpPr txBox="1"/>
          <p:nvPr/>
        </p:nvSpPr>
        <p:spPr>
          <a:xfrm>
            <a:off x="3885141" y="4135616"/>
            <a:ext cx="22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Wafflebot</a:t>
            </a:r>
            <a:r>
              <a:rPr lang="en-CA" sz="1800" dirty="0">
                <a:latin typeface="Verdana" panose="020B0604030504040204" pitchFamily="34" charset="0"/>
                <a:ea typeface="Verdana" panose="020B0604030504040204" pitchFamily="34" charset="0"/>
              </a:rPr>
              <a:t> camera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E3B6C8-ED80-4F3C-A386-6CE144F8E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22" t="11723" r="22698" b="11585"/>
          <a:stretch/>
        </p:blipFill>
        <p:spPr>
          <a:xfrm>
            <a:off x="5370505" y="1447772"/>
            <a:ext cx="3147494" cy="245135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632D9D7-1F9B-40C5-BA72-51F6EE38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81000"/>
            <a:ext cx="7677615" cy="914400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Object Detection and Feature Matching</a:t>
            </a:r>
          </a:p>
        </p:txBody>
      </p:sp>
    </p:spTree>
    <p:extLst>
      <p:ext uri="{BB962C8B-B14F-4D97-AF65-F5344CB8AC3E}">
        <p14:creationId xmlns:p14="http://schemas.microsoft.com/office/powerpoint/2010/main" val="1924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DE5-A791-4957-B9AB-35F956686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524000"/>
            <a:ext cx="8072121" cy="3860800"/>
          </a:xfrm>
        </p:spPr>
        <p:txBody>
          <a:bodyPr wrap="square" anchor="t">
            <a:noAutofit/>
          </a:bodyPr>
          <a:lstStyle/>
          <a:p>
            <a:r>
              <a:rPr lang="en-US" dirty="0"/>
              <a:t>Direction Calculation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44D9-260E-4171-8EFF-5A6D28BBDBD8}"/>
              </a:ext>
            </a:extLst>
          </p:cNvPr>
          <p:cNvSpPr txBox="1"/>
          <p:nvPr/>
        </p:nvSpPr>
        <p:spPr>
          <a:xfrm>
            <a:off x="8655404" y="168752"/>
            <a:ext cx="319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/>
                <a:ea typeface="ＭＳ Ｐゴシック"/>
                <a:cs typeface="Time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37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AD86-D208-466D-8BEA-51BA4535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Distance Calculator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53E7C-F9AC-48A2-B480-F7C00288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7" y="1092200"/>
            <a:ext cx="4786344" cy="3886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507908-B7A7-4B7A-BFB7-AB0DF2BCB3C8}"/>
              </a:ext>
            </a:extLst>
          </p:cNvPr>
          <p:cNvCxnSpPr>
            <a:cxnSpLocks/>
          </p:cNvCxnSpPr>
          <p:nvPr/>
        </p:nvCxnSpPr>
        <p:spPr bwMode="auto">
          <a:xfrm>
            <a:off x="1905491" y="3985260"/>
            <a:ext cx="1688609" cy="33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C84F91-1798-4B13-82BA-481AFCB36613}"/>
              </a:ext>
            </a:extLst>
          </p:cNvPr>
          <p:cNvCxnSpPr>
            <a:cxnSpLocks/>
          </p:cNvCxnSpPr>
          <p:nvPr/>
        </p:nvCxnSpPr>
        <p:spPr bwMode="auto">
          <a:xfrm>
            <a:off x="1847069" y="1625600"/>
            <a:ext cx="1747031" cy="2524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EA8181-7D2B-4C22-8772-8B4ACEE6CD61}"/>
                  </a:ext>
                </a:extLst>
              </p:cNvPr>
              <p:cNvSpPr txBox="1"/>
              <p:nvPr/>
            </p:nvSpPr>
            <p:spPr>
              <a:xfrm>
                <a:off x="2384884" y="1991381"/>
                <a:ext cx="422603" cy="298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A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CA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EA8181-7D2B-4C22-8772-8B4ACEE6C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884" y="1991381"/>
                <a:ext cx="422603" cy="298415"/>
              </a:xfrm>
              <a:prstGeom prst="rect">
                <a:avLst/>
              </a:prstGeom>
              <a:blipFill>
                <a:blip r:embed="rId4"/>
                <a:stretch>
                  <a:fillRect l="-4167" b="-176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30F92F-B648-453A-8FF8-3247DAE796A7}"/>
                  </a:ext>
                </a:extLst>
              </p:cNvPr>
              <p:cNvSpPr txBox="1"/>
              <p:nvPr/>
            </p:nvSpPr>
            <p:spPr>
              <a:xfrm>
                <a:off x="2265031" y="4195069"/>
                <a:ext cx="47563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A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CA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30F92F-B648-453A-8FF8-3247DAE79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31" y="4195069"/>
                <a:ext cx="475630" cy="276999"/>
              </a:xfrm>
              <a:prstGeom prst="rect">
                <a:avLst/>
              </a:prstGeom>
              <a:blipFill>
                <a:blip r:embed="rId5"/>
                <a:stretch>
                  <a:fillRect l="-5000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4935F6-64D3-4D1F-9A92-5ACF9DE37431}"/>
                  </a:ext>
                </a:extLst>
              </p:cNvPr>
              <p:cNvSpPr txBox="1"/>
              <p:nvPr/>
            </p:nvSpPr>
            <p:spPr>
              <a:xfrm>
                <a:off x="5232719" y="1073323"/>
                <a:ext cx="3576493" cy="486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CA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CA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CA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CA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CA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CA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CA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CA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CA" sz="1600" dirty="0"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Ideally these lines would intersect but due to imperfection of feature matching process, their perfect intersection is extremely unlikely.</a:t>
                </a:r>
              </a:p>
              <a:p>
                <a:endParaRPr lang="en-CA" sz="1600" dirty="0"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endParaRPr lang="en-CA" sz="1600" dirty="0"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r>
                  <a:rPr lang="en-CA" sz="1600" dirty="0"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Satisfying these conditions solves for scalar parameters s and k that yield closest points  on two non-intersecting lines: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160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𝑞</m:t>
                            </m:r>
                          </m:sub>
                        </m:sSub>
                        <m: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CA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  <m:r>
                      <a:rPr lang="en-CA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CA" sz="16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𝑞</m:t>
                            </m:r>
                          </m:sub>
                        </m:sSub>
                        <m: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CA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∙</m:t>
                    </m:r>
                    <m:sSub>
                      <m:sSubPr>
                        <m:ctrlP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CA" sz="1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CA" sz="1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r>
                      <a:rPr lang="en-CA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CA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endParaRPr lang="en-CA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CA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CA" sz="1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4935F6-64D3-4D1F-9A92-5ACF9DE37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719" y="1073323"/>
                <a:ext cx="3576493" cy="4862741"/>
              </a:xfrm>
              <a:prstGeom prst="rect">
                <a:avLst/>
              </a:prstGeom>
              <a:blipFill>
                <a:blip r:embed="rId6"/>
                <a:stretch>
                  <a:fillRect l="-852" t="-877" r="-20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599922"/>
      </p:ext>
    </p:extLst>
  </p:cSld>
  <p:clrMapOvr>
    <a:masterClrMapping/>
  </p:clrMapOvr>
</p:sld>
</file>

<file path=ppt/theme/theme1.xml><?xml version="1.0" encoding="utf-8"?>
<a:theme xmlns:a="http://schemas.openxmlformats.org/drawingml/2006/main" name="uOttawa-powerpoint-template">
  <a:themeElements>
    <a:clrScheme name="Garne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arne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10" charset="0"/>
          </a:defRPr>
        </a:defPPr>
      </a:lstStyle>
    </a:lnDef>
  </a:objectDefaults>
  <a:extraClrSchemeLst>
    <a:extraClrScheme>
      <a:clrScheme name="Garn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rne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rne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E40791264FAE46814856347053C8B1" ma:contentTypeVersion="6" ma:contentTypeDescription="Create a new document." ma:contentTypeScope="" ma:versionID="6e4d554c12f568477dd5fc65a9e614c1">
  <xsd:schema xmlns:xsd="http://www.w3.org/2001/XMLSchema" xmlns:xs="http://www.w3.org/2001/XMLSchema" xmlns:p="http://schemas.microsoft.com/office/2006/metadata/properties" xmlns:ns2="1edfec15-bc87-424d-8511-36ddd0ef1b07" xmlns:ns3="d5424b3c-cb4c-4bba-90b3-5f5b436a6b3b" targetNamespace="http://schemas.microsoft.com/office/2006/metadata/properties" ma:root="true" ma:fieldsID="46529e66c90d92e33f48a204cb75bacc" ns2:_="" ns3:_="">
    <xsd:import namespace="1edfec15-bc87-424d-8511-36ddd0ef1b07"/>
    <xsd:import namespace="d5424b3c-cb4c-4bba-90b3-5f5b436a6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fec15-bc87-424d-8511-36ddd0ef1b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424b3c-cb4c-4bba-90b3-5f5b436a6b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5424b3c-cb4c-4bba-90b3-5f5b436a6b3b">
      <UserInfo>
        <DisplayName>Nada Noureddine</DisplayName>
        <AccountId>14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995C88-510D-441A-A3AA-A0BD3697214B}">
  <ds:schemaRefs>
    <ds:schemaRef ds:uri="1edfec15-bc87-424d-8511-36ddd0ef1b07"/>
    <ds:schemaRef ds:uri="d5424b3c-cb4c-4bba-90b3-5f5b436a6b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7AC62C7-7E55-4569-9464-06A37349897C}">
  <ds:schemaRefs>
    <ds:schemaRef ds:uri="1edfec15-bc87-424d-8511-36ddd0ef1b07"/>
    <ds:schemaRef ds:uri="d5424b3c-cb4c-4bba-90b3-5f5b436a6b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09E848-86C0-4B8C-83D5-01CA13DB0C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uOttawa-powerpoint-template.pot</Template>
  <TotalTime>0</TotalTime>
  <Words>858</Words>
  <Application>Microsoft Office PowerPoint</Application>
  <PresentationFormat>On-screen Show (4:3)</PresentationFormat>
  <Paragraphs>138</Paragraphs>
  <Slides>18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Cambria Math</vt:lpstr>
      <vt:lpstr>Times</vt:lpstr>
      <vt:lpstr>Times New Roman</vt:lpstr>
      <vt:lpstr>Verdana</vt:lpstr>
      <vt:lpstr>uOttawa-powerpoint-template</vt:lpstr>
      <vt:lpstr>PowerPoint Presentation</vt:lpstr>
      <vt:lpstr>PowerPoint Presentation</vt:lpstr>
      <vt:lpstr>Aim</vt:lpstr>
      <vt:lpstr>Outline</vt:lpstr>
      <vt:lpstr>Introduction</vt:lpstr>
      <vt:lpstr>Methodology</vt:lpstr>
      <vt:lpstr>Object Detection and Feature Matching</vt:lpstr>
      <vt:lpstr>Methodology</vt:lpstr>
      <vt:lpstr>Distance Calculator 1</vt:lpstr>
      <vt:lpstr>Methodology</vt:lpstr>
      <vt:lpstr>Test Drive</vt:lpstr>
      <vt:lpstr>Test Drive - Stationary</vt:lpstr>
      <vt:lpstr>Test Drive – Leader Follower</vt:lpstr>
      <vt:lpstr>Results and Discussion</vt:lpstr>
      <vt:lpstr>Results and Discussion</vt:lpstr>
      <vt:lpstr>Discussion</vt:lpstr>
      <vt:lpstr>Conclusion</vt:lpstr>
      <vt:lpstr>PowerPoint Presentation</vt:lpstr>
    </vt:vector>
  </TitlesOfParts>
  <Company>University of Ottawa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France Surprenant-Kyte</dc:creator>
  <cp:lastModifiedBy>Alfa Budiman</cp:lastModifiedBy>
  <cp:revision>92</cp:revision>
  <cp:lastPrinted>2013-05-07T16:03:29Z</cp:lastPrinted>
  <dcterms:created xsi:type="dcterms:W3CDTF">2010-02-26T18:49:55Z</dcterms:created>
  <dcterms:modified xsi:type="dcterms:W3CDTF">2022-03-27T20:56:08Z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0x0101009DE40791264FAE46814856347053C8B1</vt:lpwstr>
  </property>
</Properties>
</file>